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00" r:id="rId3"/>
    <p:sldId id="474" r:id="rId4"/>
    <p:sldId id="473" r:id="rId5"/>
    <p:sldId id="475" r:id="rId6"/>
    <p:sldId id="447" r:id="rId7"/>
    <p:sldId id="418" r:id="rId8"/>
    <p:sldId id="413" r:id="rId9"/>
    <p:sldId id="476" r:id="rId10"/>
    <p:sldId id="305" r:id="rId11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7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A22CE-497B-49C4-A23A-391DA3FFB63B}" type="datetimeFigureOut">
              <a:rPr lang="cs-CZ" smtClean="0"/>
              <a:t>29.01.2022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010D7-6A62-44C8-B0C2-CC5397A264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468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45789B-37A2-4CE9-99B8-957579CC93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F326A7E-B8F6-430D-8ACE-16D4E23CB6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E8E0BE-2219-41AA-BB22-02EBA079D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29.01.2022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003307-0D01-4FA2-AEE2-CB4C5ECF5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8344BC-6953-4D98-B011-79AFBE8F1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614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0888BC-741D-4290-A85E-B2821920A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E388F38-5AA9-4B87-A938-ADC6EEA4E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6CA6B8-DA61-4ED9-B513-0983D94A3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29.01.2022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10B3F7-5DE8-49A7-84B2-9BF80F995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22531B-E8DD-4589-AF94-B49C9E2D5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546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1A031AF-05DC-4CBC-AD84-E0B0C8694C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17B0B0D-D884-484C-BB15-D8B8D3EC00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8F475A-2BEC-4E28-A217-05649A358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29.01.2022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F0BC28-1A70-4A59-A375-DB461E6CE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3B03CA-5FFE-43CB-8D3F-B06106C34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828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9974F4-6240-464F-8AEA-7A026ECF7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246A4B-58FD-4043-ADD7-C2D0CE6AE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1CBE93-2F8D-4A5E-BDD3-BD841A419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29.01.2022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9AC5BB-BD7C-497B-8D1E-7C96B4B05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686144-A4CD-4100-B2B5-2DA5E9F5D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206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C5555C-1F15-4732-91A1-A72CCC29C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9EAD5C1-F17A-4FD6-9A3A-5EDCEE69A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E48E2D-E8CA-4964-9B63-0C5253415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29.01.2022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EBBD79-BFF1-49E8-9C7E-0F2556AAE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F82E48-393A-4021-A7EC-7C7CFE7A2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189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DBD151-D8E0-4E63-946E-72F5B43AC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8E99CE-B6A3-432B-90D1-FAE261447F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8A5C5A4-F5B2-4F42-B5D3-54334D790C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C0CCF9-1683-428C-9F2D-05E8C7D15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29.01.2022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E4CFB5D-2707-48CD-B22A-F11FEDEFD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997E28A-8D85-4DDC-A351-DF14632D9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799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D5D825-B41D-49A4-895A-982954308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CC58DB7-E5D8-4457-A111-9614B5C30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27E3119-AFD0-467C-96C8-E46E53B46B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CA3C3AF-5502-4340-A581-A1C6E5C790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8F9DFC4-1391-40BE-9CB0-496575AADB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5315DFB-14F6-440A-8327-78A7740A8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29.01.2022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DEB04FA-3F90-4C7C-B5AF-3A2D4D887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435D8BA-36F5-4E17-9578-FDCE11301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527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20232F-9943-43F5-8E56-3FECE950B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843737D-2CB3-408E-ADAD-2BA978AA4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29.01.2022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9FE8B8C-8AE2-4EC0-8645-9E1AF61DE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75051D5-3C28-4067-8CF3-947D9C265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2988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FFB580D-004B-4B6A-A8C0-E00E9948C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29.01.2022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68489B3-BB66-4525-95FB-61C23212C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F1C03F7-ECAD-45FC-A69B-BD1800E68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870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29DBA7-5EE5-432B-AC7D-AAF624677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9139FA-56F0-4B49-B2AC-E87B0DD5A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E1E3F4E-9878-4AF8-BE58-66060F7A23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6A42B8-8B98-40F4-AB52-AB0EBD9C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29.01.2022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D07A9AC-EAFA-4651-8395-C1DCB3E47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4924A16-92D3-4EA6-91BB-9A639656F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301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990905-0CB3-459E-9E28-E012CA23B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3983313-1452-445A-8844-1D1A77C808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5462AD5-FE5E-4269-843F-6CE13FBAC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78432A-2E13-4EBB-9313-4EBA437E9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29.01.2022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A436960-1302-412B-A701-DDF0A0ECD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220FE54-0E9C-4319-BAF8-31ACF0815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369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0000"/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B16F9F9-8239-4195-B9DA-6AFBB0F91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4A36FAD-9CD1-4585-B374-6C827DACE5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55A7C8-B4B8-4FF7-9FE0-EA39225F3E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7824D-6C38-4B47-A913-7FE54077E07F}" type="datetimeFigureOut">
              <a:rPr lang="cs-CZ" smtClean="0"/>
              <a:t>29.01.2022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8C6EB9-F250-4831-ADA2-9E63F661CD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53125E-A8BD-4F56-B2F7-51D5628FEF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890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gionbilekarpaty.cz/" TargetMode="External"/><Relationship Id="rId2" Type="http://schemas.openxmlformats.org/officeDocument/2006/relationships/hyperlink" Target="mailto:fmp@regionbilekarpaty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ilinskazupa.sk/" TargetMode="External"/><Relationship Id="rId2" Type="http://schemas.openxmlformats.org/officeDocument/2006/relationships/hyperlink" Target="http://www.regionbilekarpaty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B5ADB-68B2-4251-A821-0F4B181B6B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8103" y="1295401"/>
            <a:ext cx="9395791" cy="2133599"/>
          </a:xfrm>
        </p:spPr>
        <p:txBody>
          <a:bodyPr>
            <a:normAutofit/>
          </a:bodyPr>
          <a:lstStyle/>
          <a:p>
            <a:r>
              <a:rPr lang="cs-CZ" b="1" dirty="0"/>
              <a:t>Úvodní informace o Fondu malých projektů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9CDC362-380F-4652-95EC-1B455EDF40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93137" y="2914880"/>
            <a:ext cx="7459579" cy="2538663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sz="3500" b="1" dirty="0"/>
              <a:t>Seminář pro žadatele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90AE258-D777-47EF-8D03-7C10273D44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08" y="154147"/>
            <a:ext cx="10692384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105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01764F65-F663-4A87-A9CB-DDAAF805A1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76543"/>
            <a:ext cx="9144000" cy="1255035"/>
          </a:xfrm>
        </p:spPr>
        <p:txBody>
          <a:bodyPr/>
          <a:lstStyle/>
          <a:p>
            <a:r>
              <a:rPr lang="cs-CZ" dirty="0"/>
              <a:t>Děkuji vám za pozornost!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D566F955-0D9C-42C0-8777-A40E46BF50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89935"/>
            <a:ext cx="9144000" cy="3568822"/>
          </a:xfrm>
        </p:spPr>
        <p:txBody>
          <a:bodyPr>
            <a:normAutofit fontScale="92500" lnSpcReduction="10000"/>
          </a:bodyPr>
          <a:lstStyle/>
          <a:p>
            <a:r>
              <a:rPr lang="cs-CZ" sz="3000" b="1" dirty="0"/>
              <a:t>Ing. Jana Smutná</a:t>
            </a:r>
          </a:p>
          <a:p>
            <a:r>
              <a:rPr lang="cs-CZ" sz="3000" dirty="0"/>
              <a:t>ředitelka RBK</a:t>
            </a:r>
          </a:p>
          <a:p>
            <a:endParaRPr lang="cs-CZ" dirty="0"/>
          </a:p>
          <a:p>
            <a:r>
              <a:rPr lang="cs-CZ" b="1" dirty="0"/>
              <a:t>Region Bílé Karpaty</a:t>
            </a:r>
          </a:p>
          <a:p>
            <a:r>
              <a:rPr lang="cs-CZ" sz="1900" dirty="0"/>
              <a:t>nám. T. G. Masaryka 2433, 760 01 Zlín</a:t>
            </a:r>
          </a:p>
          <a:p>
            <a:r>
              <a:rPr lang="cs-CZ" sz="1900" dirty="0"/>
              <a:t>tel.: 573 776 058</a:t>
            </a:r>
          </a:p>
          <a:p>
            <a:r>
              <a:rPr lang="cs-CZ" sz="1900" dirty="0"/>
              <a:t>mob.: 739 612 340</a:t>
            </a:r>
          </a:p>
          <a:p>
            <a:r>
              <a:rPr lang="cs-CZ" sz="1900" dirty="0"/>
              <a:t>e-mail: </a:t>
            </a:r>
            <a:r>
              <a:rPr lang="cs-CZ" sz="1900" u="sng" dirty="0">
                <a:hlinkClick r:id="rId2"/>
              </a:rPr>
              <a:t>fmp@regionbilekarpaty.cz</a:t>
            </a:r>
            <a:endParaRPr lang="cs-CZ" sz="1900" u="sng" dirty="0"/>
          </a:p>
          <a:p>
            <a:r>
              <a:rPr lang="cs-CZ" sz="1900" u="sng" dirty="0">
                <a:hlinkClick r:id="rId3"/>
              </a:rPr>
              <a:t>www.regionbilekarpaty.cz</a:t>
            </a:r>
            <a:endParaRPr lang="cs-CZ" sz="19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323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Osnova semináře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5952" y="1577130"/>
            <a:ext cx="10707848" cy="4599833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cs-CZ" dirty="0"/>
              <a:t>Úvodní informace o Fondu malých projektů</a:t>
            </a:r>
          </a:p>
          <a:p>
            <a:pPr marL="514350" indent="-514350">
              <a:buAutoNum type="arabicParenR"/>
            </a:pPr>
            <a:r>
              <a:rPr lang="cs-CZ" dirty="0"/>
              <a:t>Představení 10. a 11. výzvy FMP</a:t>
            </a:r>
          </a:p>
          <a:p>
            <a:pPr marL="514350" indent="-514350">
              <a:buAutoNum type="arabicParenR"/>
            </a:pPr>
            <a:r>
              <a:rPr lang="cs-CZ" dirty="0"/>
              <a:t>Příprava malých projektů (VŘ, Publicita, předložení MP, žádost a přílohy)</a:t>
            </a:r>
          </a:p>
          <a:p>
            <a:pPr marL="514350" indent="-514350">
              <a:buAutoNum type="arabicParenR"/>
            </a:pPr>
            <a:r>
              <a:rPr lang="cs-CZ" dirty="0"/>
              <a:t>Kontrola a hodnocení předložených žádostí o NFP</a:t>
            </a:r>
          </a:p>
          <a:p>
            <a:pPr marL="514350" indent="-514350">
              <a:buAutoNum type="arabicParenR"/>
            </a:pPr>
            <a:r>
              <a:rPr lang="cs-CZ" dirty="0"/>
              <a:t>Realizace a vyúčtování malého projektu</a:t>
            </a:r>
          </a:p>
          <a:p>
            <a:pPr marL="514350" indent="-514350">
              <a:buAutoNum type="arabicParenR"/>
            </a:pPr>
            <a:r>
              <a:rPr lang="cs-CZ" dirty="0"/>
              <a:t>COVID - 19</a:t>
            </a:r>
          </a:p>
          <a:p>
            <a:pPr marL="514350" indent="-514350">
              <a:buAutoNum type="arabicParenR"/>
            </a:pPr>
            <a:r>
              <a:rPr lang="cs-CZ" dirty="0"/>
              <a:t>Nejčastější chyby</a:t>
            </a:r>
          </a:p>
          <a:p>
            <a:pPr marL="514350" indent="-514350">
              <a:buAutoNum type="arabicParenR"/>
            </a:pPr>
            <a:r>
              <a:rPr lang="cs-CZ" dirty="0"/>
              <a:t>Diskuze, dotazy</a:t>
            </a:r>
          </a:p>
          <a:p>
            <a:endParaRPr lang="cs-CZ" dirty="0"/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B26CFEC4-6DFE-4560-89C1-1C0BC5A01C73}"/>
              </a:ext>
            </a:extLst>
          </p:cNvPr>
          <p:cNvCxnSpPr/>
          <p:nvPr/>
        </p:nvCxnSpPr>
        <p:spPr>
          <a:xfrm>
            <a:off x="1021976" y="3998259"/>
            <a:ext cx="853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7654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09281" y="1685226"/>
            <a:ext cx="10289353" cy="4581349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600" dirty="0"/>
              <a:t>Založen dne </a:t>
            </a:r>
            <a:r>
              <a:rPr lang="cs-CZ" sz="2600" b="1" dirty="0"/>
              <a:t>10. 2. 2000</a:t>
            </a:r>
            <a:endParaRPr lang="cs-CZ" sz="2600" dirty="0"/>
          </a:p>
          <a:p>
            <a:pPr algn="just"/>
            <a:r>
              <a:rPr lang="cs-CZ" sz="2600" dirty="0"/>
              <a:t>Spoluzakladatel a člen Euroregionu Bílé-</a:t>
            </a:r>
            <a:r>
              <a:rPr lang="cs-CZ" sz="2600" dirty="0" err="1"/>
              <a:t>Biele</a:t>
            </a:r>
            <a:r>
              <a:rPr lang="cs-CZ" sz="2600" dirty="0"/>
              <a:t> Karpaty (2000)</a:t>
            </a:r>
          </a:p>
          <a:p>
            <a:pPr algn="just"/>
            <a:r>
              <a:rPr lang="cs-CZ" sz="2600" dirty="0"/>
              <a:t>Orgány: Valné shromáždění RBK a Správní rada RBK</a:t>
            </a:r>
          </a:p>
          <a:p>
            <a:pPr algn="just"/>
            <a:r>
              <a:rPr lang="cs-CZ" sz="2600" dirty="0"/>
              <a:t>Předseda sdružení: Ing. Daniel Šulák</a:t>
            </a:r>
          </a:p>
          <a:p>
            <a:pPr algn="just"/>
            <a:r>
              <a:rPr lang="cs-CZ" sz="2600" dirty="0"/>
              <a:t>ZK stálým hostem</a:t>
            </a:r>
          </a:p>
          <a:p>
            <a:pPr algn="just"/>
            <a:r>
              <a:rPr lang="cs-CZ" sz="2600" b="1" dirty="0"/>
              <a:t>10 členů</a:t>
            </a:r>
          </a:p>
          <a:p>
            <a:pPr algn="just"/>
            <a:r>
              <a:rPr lang="cs-CZ" sz="2600" dirty="0"/>
              <a:t>Člen Asociace euroregionů v ČR (07/2021)</a:t>
            </a:r>
          </a:p>
          <a:p>
            <a:pPr algn="just"/>
            <a:r>
              <a:rPr lang="cs-CZ" sz="2600" dirty="0"/>
              <a:t>RBK je dlouholetý </a:t>
            </a:r>
            <a:r>
              <a:rPr lang="cs-CZ" sz="2600" b="1" dirty="0"/>
              <a:t>Správce fondu </a:t>
            </a:r>
            <a:r>
              <a:rPr lang="cs-CZ" sz="2600" b="1" dirty="0" err="1"/>
              <a:t>mikroprojektů</a:t>
            </a:r>
            <a:r>
              <a:rPr lang="cs-CZ" sz="2600" b="1" dirty="0"/>
              <a:t>/malých projektů </a:t>
            </a:r>
            <a:r>
              <a:rPr lang="cs-CZ" sz="2800" dirty="0"/>
              <a:t>(</a:t>
            </a:r>
            <a:r>
              <a:rPr lang="cs-CZ" sz="2800" dirty="0" err="1"/>
              <a:t>Phare</a:t>
            </a:r>
            <a:r>
              <a:rPr lang="cs-CZ" sz="2800" dirty="0"/>
              <a:t> CBC 2002-03, INTERREG III-A 2004-2006, OPPS SR-ČR 2007-2014, </a:t>
            </a:r>
            <a:r>
              <a:rPr lang="cs-CZ" sz="2800" b="1" dirty="0"/>
              <a:t>INTERREG V-A SR-ČR 2014-2020</a:t>
            </a:r>
            <a:r>
              <a:rPr lang="cs-CZ" sz="2800" dirty="0"/>
              <a:t>)</a:t>
            </a:r>
          </a:p>
          <a:p>
            <a:pPr algn="just"/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54002" y="424743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Region Bílé Karpaty (RBK)</a:t>
            </a:r>
          </a:p>
        </p:txBody>
      </p:sp>
      <p:pic>
        <p:nvPicPr>
          <p:cNvPr id="4" name="záhlaví barva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93" r="13042"/>
          <a:stretch/>
        </p:blipFill>
        <p:spPr bwMode="auto">
          <a:xfrm>
            <a:off x="8736064" y="365983"/>
            <a:ext cx="1510131" cy="1065983"/>
          </a:xfrm>
          <a:prstGeom prst="rect">
            <a:avLst/>
          </a:prstGeom>
          <a:noFill/>
          <a:ln>
            <a:noFill/>
          </a:ln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3472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CF5455-B7C6-48D9-B5AF-50B350C09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789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Region Bílé Karpaty (RBK)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BD8606-BBE9-4AD4-B78B-E577FAD3A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631" y="1562352"/>
            <a:ext cx="10948737" cy="447772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Hlavním cílem sdružení je rozvoj příhraničních regionů</a:t>
            </a:r>
            <a:r>
              <a:rPr lang="cs-CZ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 kulturní, společenské či sociální oblasti, dále v oblasti cestovního ruchu nebo vzdělávání, a to díky posílení vzájemné spolupráce na obou stranách hranice SR a ČR. 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cs-CZ" sz="2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Posláním </a:t>
            </a:r>
            <a:r>
              <a:rPr lang="cs-CZ" sz="2600" b="1" dirty="0">
                <a:solidFill>
                  <a:srgbClr val="1414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sdružení </a:t>
            </a:r>
            <a:r>
              <a:rPr lang="cs-CZ" sz="2600" dirty="0">
                <a:solidFill>
                  <a:srgbClr val="1414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 podporovat vzájemnou spolupráci subjektů na obou stranách hranice, poskytovat starostům a představitelům dalších institucí informace o dotačních možnostech z přeshraniční spolupráce.</a:t>
            </a:r>
            <a:endParaRPr lang="cs-CZ" sz="2600" dirty="0"/>
          </a:p>
        </p:txBody>
      </p:sp>
      <p:sp>
        <p:nvSpPr>
          <p:cNvPr id="4" name="Šipka: doprava, šrafovaná 3">
            <a:extLst>
              <a:ext uri="{FF2B5EF4-FFF2-40B4-BE49-F238E27FC236}">
                <a16:creationId xmlns:a16="http://schemas.microsoft.com/office/drawing/2014/main" id="{632312FF-EAD8-48B5-A203-A134D6E78DE2}"/>
              </a:ext>
            </a:extLst>
          </p:cNvPr>
          <p:cNvSpPr/>
          <p:nvPr/>
        </p:nvSpPr>
        <p:spPr>
          <a:xfrm rot="5400000">
            <a:off x="5324657" y="3260786"/>
            <a:ext cx="818148" cy="481263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9818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252151-65E1-43D6-9949-BC45DCD37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5188" y="314799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Správci Fondu malých projektů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9FDF7F-D2AE-46E7-93A1-0F29AAA43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9832"/>
            <a:ext cx="10515600" cy="47171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>
                <a:solidFill>
                  <a:srgbClr val="FF0000"/>
                </a:solidFill>
              </a:rPr>
              <a:t>vedoucí partner</a:t>
            </a:r>
          </a:p>
          <a:p>
            <a:pPr marL="0" indent="0" algn="ctr">
              <a:buNone/>
            </a:pPr>
            <a:r>
              <a:rPr lang="cs-CZ" b="1" dirty="0"/>
              <a:t>Region Bílé Karpaty</a:t>
            </a:r>
            <a:endParaRPr lang="cs-CZ" dirty="0"/>
          </a:p>
          <a:p>
            <a:pPr marL="0" indent="0" algn="ctr">
              <a:buNone/>
            </a:pPr>
            <a:r>
              <a:rPr lang="cs-CZ" dirty="0"/>
              <a:t>Správce FMP na české straně</a:t>
            </a:r>
          </a:p>
          <a:p>
            <a:pPr marL="0" indent="0" algn="ctr">
              <a:buNone/>
            </a:pPr>
            <a:r>
              <a:rPr lang="cs-CZ" dirty="0">
                <a:hlinkClick r:id="rId2"/>
              </a:rPr>
              <a:t>www.regionbilekarpaty.cz</a:t>
            </a: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hlavní přeshraniční partner</a:t>
            </a:r>
          </a:p>
          <a:p>
            <a:pPr marL="0" indent="0" algn="ctr">
              <a:buNone/>
            </a:pPr>
            <a:r>
              <a:rPr lang="cs-CZ" b="1" dirty="0"/>
              <a:t>Žilinský samosprávný kraj</a:t>
            </a:r>
            <a:endParaRPr lang="cs-CZ" dirty="0"/>
          </a:p>
          <a:p>
            <a:pPr marL="0" indent="0" algn="ctr">
              <a:buNone/>
            </a:pPr>
            <a:r>
              <a:rPr lang="cs-CZ" dirty="0"/>
              <a:t>Správce FMP na slovenské straně </a:t>
            </a:r>
          </a:p>
          <a:p>
            <a:pPr marL="0" indent="0" algn="ctr">
              <a:buNone/>
            </a:pPr>
            <a:r>
              <a:rPr lang="cs-CZ" dirty="0">
                <a:hlinkClick r:id="rId3"/>
              </a:rPr>
              <a:t>http://www.zilinskazupa.sk</a:t>
            </a:r>
            <a:endParaRPr lang="cs-CZ" dirty="0"/>
          </a:p>
          <a:p>
            <a:pPr marL="0" indent="0" algn="ctr">
              <a:buNone/>
            </a:pPr>
            <a:endParaRPr lang="cs-CZ" b="1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1F22586-9D3A-45F1-B14E-4DF80BF5D7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0597" y="1820893"/>
            <a:ext cx="1245509" cy="1243076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0D9CAA71-FF30-42E9-9E3C-9A5B30E05F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41515" y="4032919"/>
            <a:ext cx="2704863" cy="132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151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FB421A-0E82-472C-A2CB-76CD80C12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Fond malých projektů 2014 – 2020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D9CA2C-2CA0-4732-9F9C-F4E1CD4E3D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302" y="1496289"/>
            <a:ext cx="10669395" cy="499658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dirty="0"/>
              <a:t>Program přeshraniční spolupráce INTERREG V-A SR-ČR 2014 – 2020</a:t>
            </a:r>
          </a:p>
          <a:p>
            <a:pPr marL="0" indent="0" algn="just">
              <a:buNone/>
            </a:pPr>
            <a:endParaRPr lang="cs-CZ" sz="1500" b="1" dirty="0"/>
          </a:p>
          <a:p>
            <a:pPr marL="0" indent="0" algn="just">
              <a:buNone/>
            </a:pPr>
            <a:r>
              <a:rPr lang="cs-CZ" b="1" dirty="0"/>
              <a:t>Strategický záměr projektu Fond malých projektů: </a:t>
            </a:r>
          </a:p>
          <a:p>
            <a:pPr algn="just"/>
            <a:r>
              <a:rPr lang="cs-CZ" dirty="0"/>
              <a:t>přispět k zvýšení atraktivnosti přeshraničního regionu pro obyvatele a návštěvníky;</a:t>
            </a:r>
          </a:p>
          <a:p>
            <a:pPr algn="just">
              <a:buFontTx/>
              <a:buChar char="-"/>
            </a:pPr>
            <a:endParaRPr lang="cs-CZ" sz="1600" dirty="0"/>
          </a:p>
          <a:p>
            <a:pPr marL="0" indent="0" algn="just">
              <a:buNone/>
            </a:pPr>
            <a:r>
              <a:rPr lang="cs-CZ" b="1" dirty="0"/>
              <a:t>Cíle oblasti podpory:</a:t>
            </a:r>
          </a:p>
          <a:p>
            <a:pPr algn="just"/>
            <a:r>
              <a:rPr lang="cs-CZ" dirty="0"/>
              <a:t>přeshraniční integrace a posílení dlouhodobých forem spolupráce, </a:t>
            </a:r>
          </a:p>
          <a:p>
            <a:pPr algn="just"/>
            <a:r>
              <a:rPr lang="cs-CZ" dirty="0"/>
              <a:t>vytváření a posilování kontaktů a trvalá přeshraniční spolupráce obyvatel, regionů a regionálních struktur.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Z FMP jsou financovány menší akce, které jsou založeny na bázi </a:t>
            </a:r>
            <a:r>
              <a:rPr lang="cs-CZ" b="1" dirty="0"/>
              <a:t>regionálních potřeb a mají evidentní přeshraniční dopad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9033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FD0E4F-8616-423E-A234-B022A78FC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Základní informace FMP 2014 - 2020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CAF413-EA0A-4804-A08B-7C3DC657A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474" y="1475874"/>
            <a:ext cx="11133220" cy="5017001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Podpora malých projektů na </a:t>
            </a:r>
            <a:r>
              <a:rPr lang="cs-CZ" b="1" dirty="0"/>
              <a:t>regionální úrovni.</a:t>
            </a:r>
          </a:p>
          <a:p>
            <a:r>
              <a:rPr lang="cs-CZ" dirty="0"/>
              <a:t>Evidentní </a:t>
            </a:r>
            <a:r>
              <a:rPr lang="cs-CZ" b="1" dirty="0"/>
              <a:t>přeshraniční dopad.</a:t>
            </a:r>
          </a:p>
          <a:p>
            <a:r>
              <a:rPr lang="cs-CZ" dirty="0"/>
              <a:t>Zapojení </a:t>
            </a:r>
            <a:r>
              <a:rPr lang="cs-CZ" b="1" dirty="0"/>
              <a:t>přeshraničního partnera </a:t>
            </a:r>
            <a:r>
              <a:rPr lang="cs-CZ" dirty="0"/>
              <a:t>(společná příprava, společný personál, společná realizace).</a:t>
            </a: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r>
              <a:rPr lang="cs-CZ" dirty="0"/>
              <a:t>Objem vyčleněných prostředků z ERDF 9 013 945 EUR (10% z celkové alokace programu).</a:t>
            </a:r>
          </a:p>
          <a:p>
            <a:r>
              <a:rPr lang="cs-CZ" dirty="0"/>
              <a:t>Objem prostředků v ČR i SR přibližně stejný (ČR 4 513 945 EUR, v SR 4 500 000 EUR). </a:t>
            </a:r>
          </a:p>
          <a:p>
            <a:pPr marL="0" indent="0">
              <a:buNone/>
            </a:pPr>
            <a:endParaRPr lang="cs-CZ" sz="3000" b="1" dirty="0"/>
          </a:p>
          <a:p>
            <a:pPr marL="0" indent="0" algn="ctr">
              <a:buNone/>
            </a:pPr>
            <a:r>
              <a:rPr lang="cs-CZ" sz="3000" b="1" dirty="0"/>
              <a:t>Celková vyčleněná částka podpory z EFRR pro malé projekty v ČR činí </a:t>
            </a:r>
          </a:p>
          <a:p>
            <a:pPr marL="0" indent="0" algn="ctr">
              <a:buNone/>
            </a:pPr>
            <a:r>
              <a:rPr lang="cs-CZ" sz="3000" b="1" dirty="0"/>
              <a:t>3 791 713,66 EUR, v SR činí 3 779 999,99 EUR.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3247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E8981D4-AE34-4741-A3A1-8B0F859EEA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sk-SK" altLang="cs-CZ" b="1" dirty="0"/>
              <a:t>Fond malých projektů 2014 – 2020</a:t>
            </a:r>
            <a:br>
              <a:rPr lang="sk-SK" altLang="cs-CZ" sz="3200" b="1" dirty="0">
                <a:solidFill>
                  <a:srgbClr val="C00000"/>
                </a:solidFill>
                <a:latin typeface="Verdana" pitchFamily="34" charset="0"/>
              </a:rPr>
            </a:br>
            <a:r>
              <a:rPr lang="cs-CZ" altLang="cs-CZ" sz="4000" b="1" dirty="0"/>
              <a:t>územní vymezení</a:t>
            </a:r>
          </a:p>
        </p:txBody>
      </p:sp>
      <p:sp>
        <p:nvSpPr>
          <p:cNvPr id="10243" name="Rectangle 1030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64BE56D7-7935-42DC-B66E-021665961DED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446415" y="1690689"/>
            <a:ext cx="3928860" cy="3322637"/>
          </a:xfrm>
        </p:spPr>
        <p:txBody>
          <a:bodyPr>
            <a:noAutofit/>
          </a:bodyPr>
          <a:lstStyle/>
          <a:p>
            <a:pPr algn="just" eaLnBrk="1" hangingPunct="1"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cs-CZ" altLang="cs-CZ" sz="2400" b="1" dirty="0">
                <a:solidFill>
                  <a:srgbClr val="000099"/>
                </a:solidFill>
              </a:rPr>
              <a:t>česká strana </a:t>
            </a:r>
          </a:p>
          <a:p>
            <a:pPr eaLnBrk="1" hangingPunct="1">
              <a:buClr>
                <a:srgbClr val="000099"/>
              </a:buClr>
              <a:buFontTx/>
              <a:buNone/>
            </a:pPr>
            <a:r>
              <a:rPr lang="cs-CZ" altLang="cs-CZ" sz="2400" dirty="0">
                <a:solidFill>
                  <a:srgbClr val="000099"/>
                </a:solidFill>
                <a:cs typeface="Arial" panose="020B0604020202020204" pitchFamily="34" charset="0"/>
              </a:rPr>
              <a:t>Moravskoslezský, Zlínský a Jihomoravský kraj</a:t>
            </a:r>
          </a:p>
          <a:p>
            <a:pPr algn="just" eaLnBrk="1" hangingPunct="1">
              <a:buClr>
                <a:srgbClr val="000099"/>
              </a:buClr>
              <a:buFont typeface="Wingdings" panose="05000000000000000000" pitchFamily="2" charset="2"/>
              <a:buNone/>
            </a:pPr>
            <a:endParaRPr lang="cs-CZ" altLang="cs-CZ" sz="2400" dirty="0">
              <a:solidFill>
                <a:srgbClr val="000099"/>
              </a:solidFill>
            </a:endParaRPr>
          </a:p>
          <a:p>
            <a:pPr algn="just" eaLnBrk="1" hangingPunct="1"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cs-CZ" altLang="cs-CZ" sz="2400" b="1" dirty="0">
                <a:solidFill>
                  <a:srgbClr val="000099"/>
                </a:solidFill>
              </a:rPr>
              <a:t>slovenská strana</a:t>
            </a:r>
          </a:p>
          <a:p>
            <a:pPr>
              <a:buNone/>
            </a:pPr>
            <a:r>
              <a:rPr lang="cs-CZ" altLang="cs-CZ" sz="2400" dirty="0">
                <a:solidFill>
                  <a:srgbClr val="000099"/>
                </a:solidFill>
              </a:rPr>
              <a:t>Ž</a:t>
            </a:r>
            <a:r>
              <a:rPr lang="cs-CZ" altLang="cs-CZ" sz="2400" dirty="0">
                <a:solidFill>
                  <a:srgbClr val="000099"/>
                </a:solidFill>
                <a:cs typeface="Arial" panose="020B0604020202020204" pitchFamily="34" charset="0"/>
              </a:rPr>
              <a:t>ilinský, Tren</a:t>
            </a:r>
            <a:r>
              <a:rPr lang="cs-CZ" altLang="cs-CZ" sz="2400" dirty="0">
                <a:solidFill>
                  <a:srgbClr val="000099"/>
                </a:solidFill>
              </a:rPr>
              <a:t>č</a:t>
            </a:r>
            <a:r>
              <a:rPr lang="cs-CZ" altLang="cs-CZ" sz="2400" dirty="0">
                <a:solidFill>
                  <a:srgbClr val="000099"/>
                </a:solidFill>
                <a:cs typeface="Arial" panose="020B0604020202020204" pitchFamily="34" charset="0"/>
              </a:rPr>
              <a:t>ínský a Trnavský samosprávný kraj</a:t>
            </a:r>
            <a:endParaRPr lang="cs-CZ" altLang="cs-CZ" sz="2400" dirty="0"/>
          </a:p>
        </p:txBody>
      </p:sp>
      <p:sp>
        <p:nvSpPr>
          <p:cNvPr id="10244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9240489E-28F3-492F-A208-AA5814FE8BB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351088" y="5013326"/>
            <a:ext cx="7772400" cy="7921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dirty="0">
                <a:cs typeface="Arial" panose="020B0604020202020204" pitchFamily="34" charset="0"/>
              </a:rPr>
              <a:t>Realizace MP musí mít dopad výhradně do těchto krajů, minimálně do jednoho</a:t>
            </a:r>
            <a:endParaRPr lang="cs-CZ" altLang="cs-CZ" dirty="0"/>
          </a:p>
        </p:txBody>
      </p:sp>
      <p:pic>
        <p:nvPicPr>
          <p:cNvPr id="10245" name="Picture 1029">
            <a:extLst>
              <a:ext uri="{FF2B5EF4-FFF2-40B4-BE49-F238E27FC236}">
                <a16:creationId xmlns:a16="http://schemas.microsoft.com/office/drawing/2014/main" id="{EC78AB90-4835-40BA-A294-C9ECF1E9E3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7364" y="1838943"/>
            <a:ext cx="5334415" cy="2818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6FD6F1-73D9-4130-A9CB-F08EDEF5B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9615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Zaměření projektu FMP v rámci programu INTERREG V-A SK-CZ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94EC37CD-6C30-43FD-8B79-47000FB209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2572399"/>
              </p:ext>
            </p:extLst>
          </p:nvPr>
        </p:nvGraphicFramePr>
        <p:xfrm>
          <a:off x="671118" y="1655178"/>
          <a:ext cx="5483350" cy="51146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483350">
                  <a:extLst>
                    <a:ext uri="{9D8B030D-6E8A-4147-A177-3AD203B41FA5}">
                      <a16:colId xmlns:a16="http://schemas.microsoft.com/office/drawing/2014/main" val="4123981684"/>
                    </a:ext>
                  </a:extLst>
                </a:gridCol>
              </a:tblGrid>
              <a:tr h="353143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Prioritní osa 3 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– 10. výzva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511715"/>
                  </a:ext>
                </a:extLst>
              </a:tr>
              <a:tr h="353143">
                <a:tc>
                  <a:txBody>
                    <a:bodyPr/>
                    <a:lstStyle/>
                    <a:p>
                      <a:r>
                        <a:rPr lang="cs-CZ" b="1" dirty="0"/>
                        <a:t>Rozvoj místních iniciativ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007563"/>
                  </a:ext>
                </a:extLst>
              </a:tr>
              <a:tr h="35314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Investiční priorita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379146"/>
                  </a:ext>
                </a:extLst>
              </a:tr>
              <a:tr h="614615">
                <a:tc>
                  <a:txBody>
                    <a:bodyPr/>
                    <a:lstStyle/>
                    <a:p>
                      <a:r>
                        <a:rPr lang="cs-CZ" dirty="0"/>
                        <a:t>5. Podpora právní a administrativní spolupráce a spolupráce mezi občany a institucemi (11b)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338595"/>
                  </a:ext>
                </a:extLst>
              </a:tr>
              <a:tr h="353143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Specifický cíl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526985"/>
                  </a:ext>
                </a:extLst>
              </a:tr>
              <a:tr h="906007">
                <a:tc>
                  <a:txBody>
                    <a:bodyPr/>
                    <a:lstStyle/>
                    <a:p>
                      <a:r>
                        <a:rPr lang="cs-CZ" dirty="0"/>
                        <a:t>3.1</a:t>
                      </a:r>
                    </a:p>
                    <a:p>
                      <a:r>
                        <a:rPr lang="cs-CZ" dirty="0"/>
                        <a:t>Zvýšení kvalitní úrovně přeshraniční spolupráce místních a regionálních subjektů.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0284522"/>
                  </a:ext>
                </a:extLst>
              </a:tr>
              <a:tr h="421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60 % z finančních prostředků z FMP.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607656"/>
                  </a:ext>
                </a:extLst>
              </a:tr>
              <a:tr h="6180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Ukazatel výsledků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410511"/>
                  </a:ext>
                </a:extLst>
              </a:tr>
              <a:tr h="10356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Úroveň kvality přeshraniční spolupráce místních a regionálních hráčů.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Neinvestiční cíl.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7559841"/>
                  </a:ext>
                </a:extLst>
              </a:tr>
            </a:tbl>
          </a:graphicData>
        </a:graphic>
      </p:graphicFrame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0B969176-7C24-458B-93DA-51B57C73C7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292675"/>
              </p:ext>
            </p:extLst>
          </p:nvPr>
        </p:nvGraphicFramePr>
        <p:xfrm>
          <a:off x="6154468" y="1655178"/>
          <a:ext cx="5483350" cy="509256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483350">
                  <a:extLst>
                    <a:ext uri="{9D8B030D-6E8A-4147-A177-3AD203B41FA5}">
                      <a16:colId xmlns:a16="http://schemas.microsoft.com/office/drawing/2014/main" val="275335309"/>
                    </a:ext>
                  </a:extLst>
                </a:gridCol>
              </a:tblGrid>
              <a:tr h="353143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Prioritní osa 2 – 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11. výzva – jen v ČR !!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9297773"/>
                  </a:ext>
                </a:extLst>
              </a:tr>
              <a:tr h="353143">
                <a:tc>
                  <a:txBody>
                    <a:bodyPr/>
                    <a:lstStyle/>
                    <a:p>
                      <a:r>
                        <a:rPr lang="cs-CZ" b="1" dirty="0"/>
                        <a:t>Kvalitní životní prostředí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2214010"/>
                  </a:ext>
                </a:extLst>
              </a:tr>
              <a:tr h="353143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Investiční priorita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9074803"/>
                  </a:ext>
                </a:extLst>
              </a:tr>
              <a:tr h="6146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3. Zachování, ochrana, podpora a rozvoj přírodního a kulturního dědictví (6c)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082901"/>
                  </a:ext>
                </a:extLst>
              </a:tr>
              <a:tr h="353143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Specifický cíl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4281640"/>
                  </a:ext>
                </a:extLst>
              </a:tr>
              <a:tr h="906007">
                <a:tc>
                  <a:txBody>
                    <a:bodyPr/>
                    <a:lstStyle/>
                    <a:p>
                      <a:r>
                        <a:rPr lang="cs-CZ" dirty="0"/>
                        <a:t>2.1 </a:t>
                      </a:r>
                    </a:p>
                    <a:p>
                      <a:r>
                        <a:rPr lang="cs-CZ" dirty="0"/>
                        <a:t>Zvýšení atraktivnosti kulturního a přírodního dědictví pro obyvatele a návštěvníky příhraničního regionu.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6462064"/>
                  </a:ext>
                </a:extLst>
              </a:tr>
              <a:tr h="421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40 % finančních prostředků z FMP.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807149"/>
                  </a:ext>
                </a:extLst>
              </a:tr>
              <a:tr h="6180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Ukazatel výsledků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335725"/>
                  </a:ext>
                </a:extLst>
              </a:tr>
              <a:tr h="10356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Nárůst počtu návštěvníků v příhraničním regionu.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Investiční cíl.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179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05045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3677</TotalTime>
  <Words>645</Words>
  <Application>Microsoft Office PowerPoint</Application>
  <PresentationFormat>Širokoúhlá obrazovka</PresentationFormat>
  <Paragraphs>97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Verdana</vt:lpstr>
      <vt:lpstr>Wingdings</vt:lpstr>
      <vt:lpstr>Motiv Office</vt:lpstr>
      <vt:lpstr>Úvodní informace o Fondu malých projektů</vt:lpstr>
      <vt:lpstr>Osnova semináře</vt:lpstr>
      <vt:lpstr>Region Bílé Karpaty (RBK)</vt:lpstr>
      <vt:lpstr>Region Bílé Karpaty (RBK)</vt:lpstr>
      <vt:lpstr>Správci Fondu malých projektů</vt:lpstr>
      <vt:lpstr>Fond malých projektů 2014 – 2020 </vt:lpstr>
      <vt:lpstr>Základní informace FMP 2014 - 2020</vt:lpstr>
      <vt:lpstr>Fond malých projektů 2014 – 2020 územní vymezení</vt:lpstr>
      <vt:lpstr>Zaměření projektu FMP v rámci programu INTERREG V-A SK-CZ</vt:lpstr>
      <vt:lpstr>Děkuji vám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Průběh a realizace malého projektu</dc:title>
  <dc:creator>DELL-2</dc:creator>
  <cp:lastModifiedBy>Jana Smutna</cp:lastModifiedBy>
  <cp:revision>165</cp:revision>
  <cp:lastPrinted>2018-10-05T12:42:55Z</cp:lastPrinted>
  <dcterms:created xsi:type="dcterms:W3CDTF">2018-08-14T04:53:05Z</dcterms:created>
  <dcterms:modified xsi:type="dcterms:W3CDTF">2022-01-29T18:37:44Z</dcterms:modified>
</cp:coreProperties>
</file>